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30275213" cy="4280376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1">
          <p15:clr>
            <a:srgbClr val="A4A3A4"/>
          </p15:clr>
        </p15:guide>
        <p15:guide id="2" pos="95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0E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/>
    <p:restoredTop sz="94648"/>
  </p:normalViewPr>
  <p:slideViewPr>
    <p:cSldViewPr snapToGrid="0" snapToObjects="1">
      <p:cViewPr>
        <p:scale>
          <a:sx n="50" d="100"/>
          <a:sy n="50" d="100"/>
        </p:scale>
        <p:origin x="-264" y="-1974"/>
      </p:cViewPr>
      <p:guideLst>
        <p:guide orient="horz" pos="13481"/>
        <p:guide pos="95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9E146A-4865-43B8-8C04-0780632173E6}" type="datetimeFigureOut">
              <a:rPr kumimoji="1" lang="ja-JP" altLang="en-US" smtClean="0"/>
              <a:t>2018/1/25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20CBF6-846D-40E3-9C09-EB6B89082A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9463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0CBF6-846D-40E3-9C09-EB6B89082A1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5881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CE463-5A9B-F642-84D2-7C8A2D57CBAE}" type="datetimeFigureOut">
              <a:rPr kumimoji="1" lang="ja-JP" altLang="en-US" smtClean="0"/>
              <a:t>2018/1/25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0E302-82C5-BE46-931E-D0999AACBF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CE463-5A9B-F642-84D2-7C8A2D57CBAE}" type="datetimeFigureOut">
              <a:rPr kumimoji="1" lang="ja-JP" altLang="en-US" smtClean="0"/>
              <a:t>2018/1/25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0E302-82C5-BE46-931E-D0999AACBF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CE463-5A9B-F642-84D2-7C8A2D57CBAE}" type="datetimeFigureOut">
              <a:rPr kumimoji="1" lang="ja-JP" altLang="en-US" smtClean="0"/>
              <a:t>2018/1/25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0E302-82C5-BE46-931E-D0999AACBF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CE463-5A9B-F642-84D2-7C8A2D57CBAE}" type="datetimeFigureOut">
              <a:rPr kumimoji="1" lang="ja-JP" altLang="en-US" smtClean="0"/>
              <a:t>2018/1/25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0E302-82C5-BE46-931E-D0999AACBF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CE463-5A9B-F642-84D2-7C8A2D57CBAE}" type="datetimeFigureOut">
              <a:rPr kumimoji="1" lang="ja-JP" altLang="en-US" smtClean="0"/>
              <a:t>2018/1/25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0E302-82C5-BE46-931E-D0999AACBF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CE463-5A9B-F642-84D2-7C8A2D57CBAE}" type="datetimeFigureOut">
              <a:rPr kumimoji="1" lang="ja-JP" altLang="en-US" smtClean="0"/>
              <a:t>2018/1/25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0E302-82C5-BE46-931E-D0999AACBF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CE463-5A9B-F642-84D2-7C8A2D57CBAE}" type="datetimeFigureOut">
              <a:rPr kumimoji="1" lang="ja-JP" altLang="en-US" smtClean="0"/>
              <a:t>2018/1/25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0E302-82C5-BE46-931E-D0999AACBF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CE463-5A9B-F642-84D2-7C8A2D57CBAE}" type="datetimeFigureOut">
              <a:rPr kumimoji="1" lang="ja-JP" altLang="en-US" smtClean="0"/>
              <a:t>2018/1/25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0E302-82C5-BE46-931E-D0999AACBF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CE463-5A9B-F642-84D2-7C8A2D57CBAE}" type="datetimeFigureOut">
              <a:rPr kumimoji="1" lang="ja-JP" altLang="en-US" smtClean="0"/>
              <a:t>2018/1/25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0E302-82C5-BE46-931E-D0999AACBF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CE463-5A9B-F642-84D2-7C8A2D57CBAE}" type="datetimeFigureOut">
              <a:rPr kumimoji="1" lang="ja-JP" altLang="en-US" smtClean="0"/>
              <a:t>2018/1/25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0E302-82C5-BE46-931E-D0999AACBF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CE463-5A9B-F642-84D2-7C8A2D57CBAE}" type="datetimeFigureOut">
              <a:rPr kumimoji="1" lang="ja-JP" altLang="en-US" smtClean="0"/>
              <a:t>2018/1/25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0E302-82C5-BE46-931E-D0999AACBF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CE463-5A9B-F642-84D2-7C8A2D57CBAE}" type="datetimeFigureOut">
              <a:rPr kumimoji="1" lang="ja-JP" altLang="en-US" smtClean="0"/>
              <a:t>2018/1/25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0E302-82C5-BE46-931E-D0999AACBF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046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kumimoji="1"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kumimoji="1"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 idx="4294967295"/>
          </p:nvPr>
        </p:nvSpPr>
        <p:spPr>
          <a:xfrm>
            <a:off x="0" y="83550"/>
            <a:ext cx="30275213" cy="7127799"/>
          </a:xfrm>
          <a:blipFill dpi="0" rotWithShape="1">
            <a:blip r:embed="rId3">
              <a:alphaModFix amt="50000"/>
            </a:blip>
            <a:srcRect/>
            <a:stretch>
              <a:fillRect/>
            </a:stretch>
          </a:blipFill>
          <a:ln w="76200"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r>
              <a:rPr lang="en-US" altLang="ja-JP" sz="96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>2017</a:t>
            </a:r>
            <a:r>
              <a:rPr lang="ja-JP" altLang="en-US" sz="96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>年度　創造設計第二</a:t>
            </a:r>
            <a:r>
              <a:rPr lang="en-US" altLang="ja-JP" sz="96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/>
            </a:r>
            <a:br>
              <a:rPr lang="en-US" altLang="ja-JP" sz="9600" dirty="0">
                <a:solidFill>
                  <a:prstClr val="black"/>
                </a:solidFill>
                <a:ea typeface="ＭＳ Ｐゴシック" panose="020B0600070205080204" pitchFamily="50" charset="-128"/>
              </a:rPr>
            </a:br>
            <a:r>
              <a:rPr lang="en-US" altLang="ja-JP" sz="60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/>
            </a:r>
            <a:br>
              <a:rPr lang="en-US" altLang="ja-JP" sz="6000" dirty="0">
                <a:solidFill>
                  <a:prstClr val="black"/>
                </a:solidFill>
                <a:ea typeface="ＭＳ Ｐゴシック" panose="020B0600070205080204" pitchFamily="50" charset="-128"/>
              </a:rPr>
            </a:br>
            <a:r>
              <a:rPr lang="ja-JP" altLang="en-US" sz="96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>　　　　</a:t>
            </a:r>
            <a:r>
              <a:rPr lang="ja-JP" altLang="en-US" sz="9600" dirty="0" smtClean="0">
                <a:solidFill>
                  <a:prstClr val="black"/>
                </a:solidFill>
                <a:ea typeface="ＭＳ Ｐゴシック" panose="020B0600070205080204" pitchFamily="50" charset="-128"/>
              </a:rPr>
              <a:t>　　　</a:t>
            </a:r>
            <a:r>
              <a:rPr lang="ja-JP" altLang="en-US" sz="15000" dirty="0" smtClean="0">
                <a:solidFill>
                  <a:prstClr val="black"/>
                </a:solidFill>
                <a:ea typeface="ＭＳ Ｐゴシック" panose="020B0600070205080204" pitchFamily="50" charset="-128"/>
              </a:rPr>
              <a:t>第</a:t>
            </a:r>
            <a:r>
              <a:rPr lang="en-US" altLang="ja-JP" sz="15000" dirty="0" smtClean="0">
                <a:solidFill>
                  <a:prstClr val="black"/>
                </a:solidFill>
                <a:ea typeface="ＭＳ Ｐゴシック" panose="020B0600070205080204" pitchFamily="50" charset="-128"/>
              </a:rPr>
              <a:t>7</a:t>
            </a:r>
            <a:r>
              <a:rPr lang="ja-JP" altLang="en-US" sz="150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>班　ポスターセッション</a:t>
            </a:r>
            <a:r>
              <a:rPr lang="en-US" altLang="ja-JP" sz="150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/>
            </a:r>
            <a:br>
              <a:rPr lang="en-US" altLang="ja-JP" sz="15000" dirty="0">
                <a:solidFill>
                  <a:prstClr val="black"/>
                </a:solidFill>
                <a:ea typeface="ＭＳ Ｐゴシック" panose="020B0600070205080204" pitchFamily="50" charset="-128"/>
              </a:rPr>
            </a:br>
            <a:r>
              <a:rPr lang="en-US" altLang="ja-JP" sz="60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/>
            </a:r>
            <a:br>
              <a:rPr lang="en-US" altLang="ja-JP" sz="6000" dirty="0">
                <a:solidFill>
                  <a:prstClr val="black"/>
                </a:solidFill>
                <a:ea typeface="ＭＳ Ｐゴシック" panose="020B0600070205080204" pitchFamily="50" charset="-128"/>
              </a:rPr>
            </a:br>
            <a:r>
              <a:rPr lang="ja-JP" altLang="en-US" sz="96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>　　　　　　　　　　　　　　</a:t>
            </a:r>
            <a:r>
              <a:rPr lang="ja-JP" altLang="en-US" sz="9600" dirty="0" smtClean="0">
                <a:solidFill>
                  <a:prstClr val="black"/>
                </a:solidFill>
                <a:ea typeface="ＭＳ Ｐゴシック" panose="020B0600070205080204" pitchFamily="50" charset="-128"/>
              </a:rPr>
              <a:t>　　　　櫻井 </a:t>
            </a:r>
            <a:r>
              <a:rPr lang="ja-JP" altLang="en-US" sz="96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>元貴</a:t>
            </a:r>
            <a:r>
              <a:rPr lang="en-US" altLang="ja-JP" sz="96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>(</a:t>
            </a:r>
            <a:r>
              <a:rPr lang="ja-JP" altLang="en-US" sz="96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>班長</a:t>
            </a:r>
            <a:r>
              <a:rPr lang="en-US" altLang="ja-JP" sz="96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>)</a:t>
            </a:r>
            <a:r>
              <a:rPr lang="ja-JP" altLang="en-US" sz="96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>　山本 大起</a:t>
            </a:r>
            <a:r>
              <a:rPr lang="en-US" altLang="ja-JP" sz="96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>(</a:t>
            </a:r>
            <a:r>
              <a:rPr lang="ja-JP" altLang="en-US" sz="96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>会計</a:t>
            </a:r>
            <a:r>
              <a:rPr lang="en-US" altLang="ja-JP" sz="96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>)</a:t>
            </a:r>
            <a:br>
              <a:rPr lang="en-US" altLang="ja-JP" sz="9600" dirty="0">
                <a:solidFill>
                  <a:prstClr val="black"/>
                </a:solidFill>
                <a:ea typeface="ＭＳ Ｐゴシック" panose="020B0600070205080204" pitchFamily="50" charset="-128"/>
              </a:rPr>
            </a:br>
            <a:r>
              <a:rPr lang="ja-JP" altLang="en-US" sz="96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>　　　　　　　　　　　　　　</a:t>
            </a:r>
            <a:r>
              <a:rPr lang="ja-JP" altLang="en-US" sz="9600" dirty="0" smtClean="0">
                <a:solidFill>
                  <a:prstClr val="black"/>
                </a:solidFill>
                <a:ea typeface="ＭＳ Ｐゴシック" panose="020B0600070205080204" pitchFamily="50" charset="-128"/>
              </a:rPr>
              <a:t>　　　　横尾 </a:t>
            </a:r>
            <a:r>
              <a:rPr lang="ja-JP" altLang="en-US" sz="96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>賢治</a:t>
            </a:r>
            <a:r>
              <a:rPr lang="en-US" altLang="ja-JP" sz="96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>(PM)</a:t>
            </a:r>
            <a:r>
              <a:rPr lang="ja-JP" altLang="en-US" sz="96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>　　西角 哲</a:t>
            </a:r>
            <a:r>
              <a:rPr lang="en-US" altLang="ja-JP" sz="96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>(</a:t>
            </a:r>
            <a:r>
              <a:rPr lang="ja-JP" altLang="en-US" sz="96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>記録</a:t>
            </a:r>
            <a:r>
              <a:rPr lang="en-US" altLang="ja-JP" sz="9600" dirty="0">
                <a:solidFill>
                  <a:prstClr val="black"/>
                </a:solidFill>
                <a:ea typeface="ＭＳ Ｐゴシック" panose="020B0600070205080204" pitchFamily="50" charset="-128"/>
              </a:rPr>
              <a:t>)</a:t>
            </a:r>
            <a:endParaRPr kumimoji="1" lang="ja-JP" altLang="en-US" sz="8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6223279" y="35161101"/>
            <a:ext cx="13545225" cy="7017306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ja-JP" altLang="en-US" sz="5400" b="1" dirty="0" smtClean="0"/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ja-JP" altLang="en-US" sz="4400" dirty="0" smtClean="0"/>
              <a:t>アームを工夫したメリットよりもサーボを使わなかったデメリットの方が大きかった</a:t>
            </a:r>
            <a:r>
              <a:rPr lang="en-US" altLang="ja-JP" sz="4400" dirty="0" smtClean="0"/>
              <a:t>.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ja-JP" altLang="en-US" sz="4400" dirty="0" smtClean="0"/>
              <a:t>ルールの確認を怠ったために，戦略の幅が狭まってしまった．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ja-JP" altLang="en-US" sz="4400" dirty="0" smtClean="0"/>
              <a:t>ライントレースの精度を向上させる工夫をするべきだった．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ja-JP" altLang="en-US" sz="4400" dirty="0" smtClean="0"/>
              <a:t>フィードバック制御中心の設計を意識するべきだった．</a:t>
            </a:r>
            <a:r>
              <a:rPr lang="en-US" altLang="ja-JP" sz="4400" dirty="0" smtClean="0"/>
              <a:t>(memo </a:t>
            </a:r>
            <a:r>
              <a:rPr lang="ja-JP" altLang="en-US" sz="4400" dirty="0" smtClean="0"/>
              <a:t>ミスは大体フォワード制御しているところで起きている</a:t>
            </a:r>
            <a:r>
              <a:rPr lang="en-US" altLang="ja-JP" sz="4400" dirty="0" smtClean="0"/>
              <a:t>.)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6223279" y="26645321"/>
            <a:ext cx="13545225" cy="6771084"/>
          </a:xfrm>
          <a:prstGeom prst="rect">
            <a:avLst/>
          </a:prstGeom>
          <a:noFill/>
          <a:ln w="76200">
            <a:solidFill>
              <a:srgbClr val="E20EDD"/>
            </a:solidFill>
          </a:ln>
        </p:spPr>
        <p:txBody>
          <a:bodyPr wrap="square" rtlCol="0">
            <a:spAutoFit/>
          </a:bodyPr>
          <a:lstStyle/>
          <a:p>
            <a:endParaRPr lang="en-US" altLang="ja-JP" sz="4800" b="1" dirty="0"/>
          </a:p>
          <a:p>
            <a:r>
              <a:rPr lang="en-US" altLang="ja-JP" sz="6600" b="1" dirty="0" smtClean="0"/>
              <a:t>3</a:t>
            </a:r>
            <a:r>
              <a:rPr lang="ja-JP" altLang="en-US" sz="6600" b="1" dirty="0" smtClean="0"/>
              <a:t>位</a:t>
            </a:r>
            <a:endParaRPr lang="en-US" altLang="ja-JP" sz="6600" b="1" dirty="0" smtClean="0"/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altLang="ja-JP" sz="4800" dirty="0" smtClean="0"/>
              <a:t>1</a:t>
            </a:r>
            <a:r>
              <a:rPr lang="ja-JP" altLang="en-US" sz="4800" dirty="0" smtClean="0"/>
              <a:t>回目　</a:t>
            </a:r>
            <a:r>
              <a:rPr lang="en-US" altLang="ja-JP" sz="4800" dirty="0" smtClean="0"/>
              <a:t>0</a:t>
            </a:r>
            <a:r>
              <a:rPr lang="ja-JP" altLang="en-US" sz="4800" dirty="0" smtClean="0"/>
              <a:t>点</a:t>
            </a:r>
            <a:endParaRPr lang="en-US" altLang="ja-JP" sz="4800" dirty="0" smtClean="0"/>
          </a:p>
          <a:p>
            <a:r>
              <a:rPr lang="en-US" altLang="ja-JP" sz="4400" dirty="0" smtClean="0"/>
              <a:t>	</a:t>
            </a:r>
            <a:r>
              <a:rPr lang="ja-JP" altLang="en-US" sz="4400" dirty="0" smtClean="0"/>
              <a:t>黒ラインの検知ができず</a:t>
            </a:r>
            <a:endParaRPr lang="en-US" altLang="ja-JP" sz="4800" dirty="0" smtClean="0"/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altLang="ja-JP" sz="4800" dirty="0" smtClean="0"/>
              <a:t>2</a:t>
            </a:r>
            <a:r>
              <a:rPr lang="ja-JP" altLang="en-US" sz="4800" dirty="0" smtClean="0"/>
              <a:t>回目</a:t>
            </a:r>
            <a:r>
              <a:rPr lang="ja-JP" altLang="en-US" sz="4800" dirty="0"/>
              <a:t>　</a:t>
            </a:r>
            <a:r>
              <a:rPr lang="en-US" altLang="ja-JP" sz="4800" dirty="0" smtClean="0"/>
              <a:t>0</a:t>
            </a:r>
            <a:r>
              <a:rPr lang="ja-JP" altLang="en-US" sz="4800" dirty="0" smtClean="0"/>
              <a:t>点</a:t>
            </a:r>
            <a:endParaRPr lang="en-US" altLang="ja-JP" sz="4800" dirty="0" smtClean="0"/>
          </a:p>
          <a:p>
            <a:r>
              <a:rPr lang="en-US" altLang="ja-JP" sz="4400" dirty="0" smtClean="0"/>
              <a:t>	</a:t>
            </a:r>
            <a:r>
              <a:rPr lang="ja-JP" altLang="en-US" sz="4400" dirty="0" smtClean="0"/>
              <a:t>キャタピラが外れて得点できず</a:t>
            </a:r>
            <a:endParaRPr lang="en-US" altLang="ja-JP" sz="4800" dirty="0" smtClean="0"/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altLang="ja-JP" sz="4800" dirty="0" smtClean="0"/>
              <a:t>3</a:t>
            </a:r>
            <a:r>
              <a:rPr lang="ja-JP" altLang="en-US" sz="4800" dirty="0" smtClean="0"/>
              <a:t>回目　</a:t>
            </a:r>
            <a:r>
              <a:rPr lang="en-US" altLang="ja-JP" sz="4800" dirty="0" smtClean="0"/>
              <a:t>0</a:t>
            </a:r>
            <a:r>
              <a:rPr lang="ja-JP" altLang="en-US" sz="4800" dirty="0" smtClean="0"/>
              <a:t>点</a:t>
            </a:r>
            <a:r>
              <a:rPr lang="en-US" altLang="ja-JP" sz="4800" dirty="0" smtClean="0"/>
              <a:t>(</a:t>
            </a:r>
            <a:r>
              <a:rPr lang="ja-JP" altLang="en-US" sz="4800" dirty="0" smtClean="0"/>
              <a:t>橙</a:t>
            </a:r>
            <a:r>
              <a:rPr lang="en-US" altLang="ja-JP" sz="4800" dirty="0" smtClean="0"/>
              <a:t>11,</a:t>
            </a:r>
            <a:r>
              <a:rPr lang="ja-JP" altLang="en-US" sz="4800" dirty="0" smtClean="0"/>
              <a:t>白</a:t>
            </a:r>
            <a:r>
              <a:rPr lang="en-US" altLang="ja-JP" sz="4800" dirty="0" smtClean="0"/>
              <a:t>12)</a:t>
            </a:r>
          </a:p>
          <a:p>
            <a:r>
              <a:rPr lang="en-US" altLang="ja-JP" sz="4400" dirty="0" smtClean="0"/>
              <a:t>	1</a:t>
            </a:r>
            <a:r>
              <a:rPr lang="ja-JP" altLang="en-US" sz="4400" dirty="0" smtClean="0"/>
              <a:t>機はライントレースを失敗，</a:t>
            </a:r>
            <a:r>
              <a:rPr lang="en-US" altLang="ja-JP" sz="4400" dirty="0" smtClean="0"/>
              <a:t>1</a:t>
            </a:r>
            <a:r>
              <a:rPr lang="ja-JP" altLang="en-US" sz="4400" dirty="0" smtClean="0"/>
              <a:t>機はアームの上が</a:t>
            </a:r>
            <a:endParaRPr lang="en-US" altLang="ja-JP" sz="4400" dirty="0" smtClean="0"/>
          </a:p>
          <a:p>
            <a:r>
              <a:rPr lang="en-US" altLang="ja-JP" sz="4400" dirty="0"/>
              <a:t>	</a:t>
            </a:r>
            <a:r>
              <a:rPr lang="ja-JP" altLang="en-US" sz="4400" dirty="0" smtClean="0"/>
              <a:t>り不足により，旋回に失敗．</a:t>
            </a:r>
            <a:endParaRPr lang="en-US" altLang="ja-JP" sz="4400" dirty="0" smtClean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6195706" y="22768084"/>
            <a:ext cx="13572798" cy="2277547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endParaRPr lang="en-US" altLang="ja-JP" sz="5400" b="1" dirty="0" smtClean="0"/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ja-JP" altLang="en-US" sz="4400" dirty="0" smtClean="0"/>
              <a:t>ライントレースで確実に</a:t>
            </a:r>
            <a:r>
              <a:rPr lang="en-US" altLang="ja-JP" sz="4400" dirty="0" smtClean="0"/>
              <a:t>10</a:t>
            </a:r>
            <a:r>
              <a:rPr lang="ja-JP" altLang="en-US" sz="4400" dirty="0" smtClean="0"/>
              <a:t>点を取る</a:t>
            </a:r>
            <a:endParaRPr lang="en-US" altLang="ja-JP" sz="4400" dirty="0" smtClean="0"/>
          </a:p>
          <a:p>
            <a:endParaRPr lang="en-US" altLang="ja-JP" sz="4400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337482" y="22768084"/>
            <a:ext cx="13572798" cy="13880723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endParaRPr lang="ja-JP" altLang="en-US" sz="5400" dirty="0"/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ja-JP" altLang="en-US" sz="4400" smtClean="0"/>
              <a:t>前後</a:t>
            </a:r>
            <a:r>
              <a:rPr lang="en-US" altLang="ja-JP" sz="4400" smtClean="0"/>
              <a:t>2</a:t>
            </a:r>
            <a:r>
              <a:rPr lang="ja-JP" altLang="en-US" sz="4400" smtClean="0"/>
              <a:t>つずつ搭載されたフォトリフレクタ</a:t>
            </a:r>
            <a:r>
              <a:rPr lang="ja-JP" altLang="en-US" sz="4400" dirty="0"/>
              <a:t>による制御が</a:t>
            </a:r>
            <a:r>
              <a:rPr lang="ja-JP" altLang="en-US" sz="4400" smtClean="0"/>
              <a:t>主</a:t>
            </a:r>
            <a:r>
              <a:rPr lang="en-US" altLang="ja-JP" sz="4400" smtClean="0"/>
              <a:t>.</a:t>
            </a:r>
            <a:r>
              <a:rPr lang="ja-JP" altLang="en-US" sz="4400"/>
              <a:t>黒ライン</a:t>
            </a:r>
            <a:r>
              <a:rPr lang="ja-JP" altLang="en-US" sz="4400"/>
              <a:t>を</a:t>
            </a:r>
            <a:r>
              <a:rPr lang="ja-JP" altLang="en-US" sz="4400" smtClean="0"/>
              <a:t>たどって</a:t>
            </a:r>
            <a:r>
              <a:rPr lang="ja-JP" altLang="en-US" sz="4400"/>
              <a:t>移動</a:t>
            </a:r>
            <a:r>
              <a:rPr lang="en-US" altLang="ja-JP" sz="4400"/>
              <a:t>.</a:t>
            </a:r>
            <a:endParaRPr lang="en-US" altLang="ja-JP" sz="4400" dirty="0" smtClean="0"/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ja-JP" altLang="en-US" sz="4400" dirty="0"/>
              <a:t>直進</a:t>
            </a:r>
            <a:r>
              <a:rPr lang="ja-JP" altLang="en-US" sz="4400" dirty="0" smtClean="0"/>
              <a:t>の際は</a:t>
            </a:r>
            <a:r>
              <a:rPr lang="en-US" altLang="ja-JP" sz="4400" dirty="0" smtClean="0"/>
              <a:t>2</a:t>
            </a:r>
            <a:r>
              <a:rPr lang="ja-JP" altLang="en-US" sz="4400" dirty="0" err="1" smtClean="0"/>
              <a:t>つの</a:t>
            </a:r>
            <a:r>
              <a:rPr lang="ja-JP" altLang="en-US" sz="4400" dirty="0" smtClean="0"/>
              <a:t>フォトリフレクタを、旋回の際には、左右どちらか</a:t>
            </a:r>
            <a:r>
              <a:rPr lang="en-US" altLang="ja-JP" sz="4400" smtClean="0"/>
              <a:t>1</a:t>
            </a:r>
            <a:r>
              <a:rPr lang="ja-JP" altLang="en-US" sz="4400" smtClean="0"/>
              <a:t>つを用いた</a:t>
            </a:r>
            <a:r>
              <a:rPr lang="en-US" altLang="ja-JP" sz="4400" dirty="0" smtClean="0"/>
              <a:t>.</a:t>
            </a:r>
            <a:endParaRPr lang="ja-JP" altLang="en-US" sz="4400" dirty="0"/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altLang="ja-JP" sz="4400" dirty="0" smtClean="0"/>
              <a:t>“</a:t>
            </a:r>
            <a:r>
              <a:rPr lang="ja-JP" altLang="en-US" sz="4400" dirty="0" smtClean="0"/>
              <a:t>アームの操作</a:t>
            </a:r>
            <a:r>
              <a:rPr lang="en-US" altLang="ja-JP" sz="4400" dirty="0" smtClean="0"/>
              <a:t>”</a:t>
            </a:r>
            <a:r>
              <a:rPr lang="ja-JP" altLang="en-US" sz="4400" dirty="0" smtClean="0"/>
              <a:t>と</a:t>
            </a:r>
            <a:r>
              <a:rPr lang="en-US" altLang="ja-JP" sz="4400" dirty="0" smtClean="0"/>
              <a:t>”</a:t>
            </a:r>
            <a:r>
              <a:rPr lang="ja-JP" altLang="en-US" sz="4400" dirty="0" smtClean="0"/>
              <a:t>旋回開始時</a:t>
            </a:r>
            <a:r>
              <a:rPr lang="en-US" altLang="ja-JP" sz="4400" dirty="0" smtClean="0"/>
              <a:t>”</a:t>
            </a:r>
            <a:r>
              <a:rPr lang="ja-JP" altLang="en-US" sz="4400" dirty="0" smtClean="0"/>
              <a:t>に時間による</a:t>
            </a:r>
            <a:r>
              <a:rPr lang="en-US" altLang="ja-JP" sz="4400" dirty="0" smtClean="0"/>
              <a:t>FF</a:t>
            </a:r>
            <a:r>
              <a:rPr lang="ja-JP" altLang="en-US" sz="4400" dirty="0" smtClean="0"/>
              <a:t>制御</a:t>
            </a:r>
            <a:r>
              <a:rPr lang="ja-JP" altLang="en-US" sz="4400" smtClean="0"/>
              <a:t>を</a:t>
            </a:r>
            <a:r>
              <a:rPr lang="ja-JP" altLang="en-US" sz="4400" smtClean="0"/>
              <a:t>行った</a:t>
            </a:r>
            <a:r>
              <a:rPr lang="en-US" altLang="ja-JP" sz="4400" smtClean="0"/>
              <a:t>.</a:t>
            </a:r>
            <a:endParaRPr lang="en-US" altLang="ja-JP" sz="4400" dirty="0" smtClean="0"/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ja-JP" altLang="en-US" sz="4400" dirty="0" smtClean="0"/>
              <a:t>センサのノイズ対策</a:t>
            </a:r>
            <a:r>
              <a:rPr lang="ja-JP" altLang="en-US" sz="4400" dirty="0"/>
              <a:t>に</a:t>
            </a:r>
            <a:r>
              <a:rPr lang="en-US" altLang="ja-JP" sz="4400" dirty="0" smtClean="0"/>
              <a:t>RC</a:t>
            </a:r>
            <a:r>
              <a:rPr lang="ja-JP" altLang="en-US" sz="4400" dirty="0" smtClean="0"/>
              <a:t>フィルタを用いた</a:t>
            </a:r>
            <a:r>
              <a:rPr lang="en-US" altLang="ja-JP" sz="4400" dirty="0" smtClean="0"/>
              <a:t>.</a:t>
            </a:r>
          </a:p>
          <a:p>
            <a:endParaRPr lang="ja-JP" altLang="en-US" sz="4400" dirty="0"/>
          </a:p>
          <a:p>
            <a:r>
              <a:rPr lang="ja-JP" altLang="en-US" sz="4400" dirty="0"/>
              <a:t>状態</a:t>
            </a:r>
            <a:r>
              <a:rPr lang="ja-JP" altLang="en-US" sz="4400" dirty="0" smtClean="0"/>
              <a:t>遷移</a:t>
            </a:r>
            <a:r>
              <a:rPr lang="en-US" altLang="ja-JP" sz="4400" dirty="0" smtClean="0"/>
              <a:t>:</a:t>
            </a:r>
            <a:endParaRPr lang="ja-JP" altLang="en-US" sz="4400" dirty="0"/>
          </a:p>
          <a:p>
            <a:r>
              <a:rPr lang="en-US" altLang="ja-JP" sz="4400" dirty="0"/>
              <a:t>STATE_A:</a:t>
            </a:r>
            <a:r>
              <a:rPr lang="ja-JP" altLang="en-US" sz="4400" dirty="0"/>
              <a:t>スタート→ボール</a:t>
            </a:r>
            <a:r>
              <a:rPr lang="ja-JP" altLang="en-US" sz="4400" dirty="0" smtClean="0"/>
              <a:t>回収</a:t>
            </a:r>
            <a:endParaRPr lang="ja-JP" altLang="en-US" sz="4400" dirty="0"/>
          </a:p>
          <a:p>
            <a:r>
              <a:rPr lang="en-US" altLang="ja-JP" sz="4400" dirty="0" smtClean="0"/>
              <a:t>STATE_B:</a:t>
            </a:r>
            <a:r>
              <a:rPr lang="ja-JP" altLang="en-US" sz="4400" dirty="0" smtClean="0"/>
              <a:t>回収→倉庫</a:t>
            </a:r>
            <a:r>
              <a:rPr lang="ja-JP" altLang="en-US" sz="4400"/>
              <a:t>で</a:t>
            </a:r>
            <a:r>
              <a:rPr lang="ja-JP" altLang="en-US" sz="4400" smtClean="0"/>
              <a:t>放出</a:t>
            </a:r>
            <a:endParaRPr lang="en-US" altLang="ja-JP" sz="4400" smtClean="0"/>
          </a:p>
          <a:p>
            <a:endParaRPr lang="en-US" altLang="ja-JP" sz="4400"/>
          </a:p>
          <a:p>
            <a:r>
              <a:rPr lang="en-US" altLang="ja-JP" sz="4400" smtClean="0"/>
              <a:t>2</a:t>
            </a:r>
            <a:r>
              <a:rPr lang="ja-JP" altLang="en-US" sz="4400" smtClean="0"/>
              <a:t>台とも同じプログラムを使用</a:t>
            </a:r>
            <a:r>
              <a:rPr lang="en-US" altLang="ja-JP" sz="4400" smtClean="0"/>
              <a:t>.</a:t>
            </a:r>
            <a:endParaRPr lang="en-US" altLang="ja-JP" sz="4400" dirty="0" smtClean="0"/>
          </a:p>
          <a:p>
            <a:endParaRPr kumimoji="1" lang="en-US" altLang="ja-JP" sz="5400" dirty="0" smtClean="0"/>
          </a:p>
          <a:p>
            <a:endParaRPr lang="en-US" altLang="ja-JP" sz="5400" dirty="0"/>
          </a:p>
          <a:p>
            <a:endParaRPr kumimoji="1" lang="en-US" altLang="ja-JP" sz="5400" dirty="0" smtClean="0"/>
          </a:p>
          <a:p>
            <a:endParaRPr lang="en-US" altLang="ja-JP" sz="5400" dirty="0"/>
          </a:p>
          <a:p>
            <a:endParaRPr lang="en-US" altLang="ja-JP" sz="5400" dirty="0"/>
          </a:p>
        </p:txBody>
      </p:sp>
      <p:grpSp>
        <p:nvGrpSpPr>
          <p:cNvPr id="47" name="グループ化 46"/>
          <p:cNvGrpSpPr/>
          <p:nvPr/>
        </p:nvGrpSpPr>
        <p:grpSpPr>
          <a:xfrm>
            <a:off x="1327753" y="8781313"/>
            <a:ext cx="28680201" cy="11941731"/>
            <a:chOff x="577262" y="9211221"/>
            <a:chExt cx="28680201" cy="11129666"/>
          </a:xfrm>
        </p:grpSpPr>
        <p:sp>
          <p:nvSpPr>
            <p:cNvPr id="14" name="テキスト ボックス 13"/>
            <p:cNvSpPr txBox="1"/>
            <p:nvPr/>
          </p:nvSpPr>
          <p:spPr>
            <a:xfrm>
              <a:off x="577262" y="9211221"/>
              <a:ext cx="28680201" cy="11129666"/>
            </a:xfrm>
            <a:prstGeom prst="rect">
              <a:avLst/>
            </a:prstGeom>
            <a:noFill/>
            <a:ln w="76200"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altLang="ja-JP" sz="3600" dirty="0" smtClean="0">
                <a:latin typeface="+mn-ea"/>
              </a:endParaRPr>
            </a:p>
            <a:p>
              <a:pPr marL="571500" indent="-571500">
                <a:buFont typeface="Wingdings" panose="05000000000000000000" pitchFamily="2" charset="2"/>
                <a:buChar char="Ø"/>
              </a:pPr>
              <a:r>
                <a:rPr lang="ja-JP" altLang="en-US" sz="4400" dirty="0" smtClean="0">
                  <a:latin typeface="+mn-ea"/>
                </a:rPr>
                <a:t>製作時間短縮のために</a:t>
              </a:r>
              <a:r>
                <a:rPr lang="en-US" altLang="ja-JP" sz="4400" dirty="0" smtClean="0">
                  <a:latin typeface="+mn-ea"/>
                </a:rPr>
                <a:t>2</a:t>
              </a:r>
              <a:r>
                <a:rPr lang="ja-JP" altLang="en-US" sz="4400" dirty="0" smtClean="0">
                  <a:latin typeface="+mn-ea"/>
                </a:rPr>
                <a:t>台とも同じ設計</a:t>
              </a:r>
              <a:endParaRPr lang="en-US" altLang="ja-JP" sz="4400" dirty="0" smtClean="0">
                <a:latin typeface="+mn-ea"/>
              </a:endParaRPr>
            </a:p>
            <a:p>
              <a:pPr marL="571500" indent="-571500">
                <a:buFont typeface="Wingdings" panose="05000000000000000000" pitchFamily="2" charset="2"/>
                <a:buChar char="Ø"/>
              </a:pPr>
              <a:r>
                <a:rPr lang="ja-JP" altLang="en-US" sz="4400" dirty="0">
                  <a:latin typeface="+mn-ea"/>
                </a:rPr>
                <a:t>バケット</a:t>
              </a:r>
              <a:r>
                <a:rPr lang="ja-JP" altLang="en-US" sz="4400" dirty="0" smtClean="0">
                  <a:latin typeface="+mn-ea"/>
                </a:rPr>
                <a:t>に球を積載し輸送</a:t>
              </a:r>
              <a:endParaRPr lang="en-US" altLang="ja-JP" sz="4400" dirty="0">
                <a:latin typeface="+mn-ea"/>
              </a:endParaRPr>
            </a:p>
            <a:p>
              <a:pPr marL="571500" indent="-571500">
                <a:buFont typeface="Wingdings" panose="05000000000000000000" pitchFamily="2" charset="2"/>
                <a:buChar char="Ø"/>
              </a:pPr>
              <a:r>
                <a:rPr lang="ja-JP" altLang="en-US" sz="4400" dirty="0">
                  <a:latin typeface="+mn-ea"/>
                </a:rPr>
                <a:t>マイコンボード</a:t>
              </a:r>
              <a:r>
                <a:rPr lang="ja-JP" altLang="en-US" sz="4400" dirty="0" smtClean="0">
                  <a:latin typeface="+mn-ea"/>
                </a:rPr>
                <a:t>は</a:t>
              </a:r>
              <a:r>
                <a:rPr lang="en-US" altLang="ja-JP" sz="4400" dirty="0" smtClean="0">
                  <a:latin typeface="+mn-ea"/>
                </a:rPr>
                <a:t>VS-WRC003LV</a:t>
              </a:r>
              <a:r>
                <a:rPr lang="ja-JP" altLang="en-US" sz="4400" dirty="0" smtClean="0">
                  <a:latin typeface="+mn-ea"/>
                </a:rPr>
                <a:t>を使用</a:t>
              </a:r>
              <a:endParaRPr lang="en-US" altLang="ja-JP" sz="4400" dirty="0" smtClean="0">
                <a:latin typeface="+mn-ea"/>
              </a:endParaRPr>
            </a:p>
            <a:p>
              <a:pPr marL="571500" indent="-571500">
                <a:buFont typeface="Wingdings" panose="05000000000000000000" pitchFamily="2" charset="2"/>
                <a:buChar char="Ø"/>
              </a:pPr>
              <a:r>
                <a:rPr lang="ja-JP" altLang="en-US" sz="4400" dirty="0">
                  <a:latin typeface="+mn-ea"/>
                </a:rPr>
                <a:t>チュートリアルで作成</a:t>
              </a:r>
              <a:r>
                <a:rPr lang="ja-JP" altLang="en-US" sz="4400" dirty="0" smtClean="0">
                  <a:latin typeface="+mn-ea"/>
                </a:rPr>
                <a:t>したモータドライバ回路と</a:t>
              </a:r>
              <a:endParaRPr lang="en-US" altLang="ja-JP" sz="4400" dirty="0" smtClean="0">
                <a:latin typeface="+mn-ea"/>
              </a:endParaRPr>
            </a:p>
            <a:p>
              <a:r>
                <a:rPr lang="ja-JP" altLang="en-US" sz="4400" dirty="0" smtClean="0">
                  <a:latin typeface="+mn-ea"/>
                </a:rPr>
                <a:t>　フォトリフレクタ回路をそれぞれ</a:t>
              </a:r>
              <a:r>
                <a:rPr lang="en-US" altLang="ja-JP" sz="4400" dirty="0" smtClean="0">
                  <a:latin typeface="+mn-ea"/>
                </a:rPr>
                <a:t>2</a:t>
              </a:r>
              <a:r>
                <a:rPr lang="ja-JP" altLang="en-US" sz="4400" dirty="0" smtClean="0">
                  <a:latin typeface="+mn-ea"/>
                </a:rPr>
                <a:t>つ搭載</a:t>
              </a:r>
              <a:endParaRPr lang="en-US" altLang="ja-JP" sz="4400" dirty="0" smtClean="0">
                <a:latin typeface="+mn-ea"/>
              </a:endParaRPr>
            </a:p>
            <a:p>
              <a:pPr marL="571500" indent="-571500">
                <a:buFont typeface="Wingdings" panose="05000000000000000000" pitchFamily="2" charset="2"/>
                <a:buChar char="Ø"/>
              </a:pPr>
              <a:r>
                <a:rPr lang="ja-JP" altLang="en-US" sz="4400" dirty="0" smtClean="0">
                  <a:latin typeface="+mn-ea"/>
                </a:rPr>
                <a:t>倉庫の段差を乗り越えるための補助輪</a:t>
              </a:r>
              <a:endParaRPr lang="en-US" altLang="ja-JP" sz="4400" dirty="0" smtClean="0">
                <a:latin typeface="+mn-ea"/>
              </a:endParaRPr>
            </a:p>
            <a:p>
              <a:endParaRPr lang="en-US" altLang="ja-JP" sz="5400" b="1" dirty="0"/>
            </a:p>
            <a:p>
              <a:endParaRPr lang="en-US" altLang="ja-JP" sz="800" b="1" dirty="0"/>
            </a:p>
            <a:p>
              <a:pPr marL="685800" indent="-685800">
                <a:buFont typeface="Wingdings" panose="05000000000000000000" pitchFamily="2" charset="2"/>
                <a:buChar char="ü"/>
              </a:pPr>
              <a:r>
                <a:rPr lang="ja-JP" altLang="en-US" sz="4800" dirty="0">
                  <a:solidFill>
                    <a:srgbClr val="00B0F0"/>
                  </a:solidFill>
                </a:rPr>
                <a:t>マイコン</a:t>
              </a:r>
              <a:endParaRPr lang="en-US" altLang="ja-JP" sz="4800" dirty="0">
                <a:solidFill>
                  <a:srgbClr val="00B0F0"/>
                </a:solidFill>
              </a:endParaRPr>
            </a:p>
            <a:p>
              <a:r>
                <a:rPr lang="en-US" altLang="ja-JP" sz="4400" dirty="0" smtClean="0"/>
                <a:t>	</a:t>
              </a:r>
              <a:r>
                <a:rPr lang="ja-JP" altLang="en-US" sz="4400" dirty="0" smtClean="0"/>
                <a:t>マイコン</a:t>
              </a:r>
              <a:r>
                <a:rPr lang="ja-JP" altLang="en-US" sz="4400" dirty="0"/>
                <a:t>がリセットしない</a:t>
              </a:r>
              <a:r>
                <a:rPr lang="ja-JP" altLang="en-US" sz="4400" dirty="0" smtClean="0"/>
                <a:t>よう別</a:t>
              </a:r>
              <a:r>
                <a:rPr lang="ja-JP" altLang="en-US" sz="4400" dirty="0"/>
                <a:t>の電池</a:t>
              </a:r>
              <a:r>
                <a:rPr lang="ja-JP" altLang="en-US" sz="4400" dirty="0" smtClean="0"/>
                <a:t>から</a:t>
              </a:r>
              <a:endParaRPr lang="en-US" altLang="ja-JP" sz="4400" dirty="0" smtClean="0"/>
            </a:p>
            <a:p>
              <a:r>
                <a:rPr lang="en-US" altLang="ja-JP" sz="4400" dirty="0" smtClean="0"/>
                <a:t>	</a:t>
              </a:r>
              <a:r>
                <a:rPr lang="ja-JP" altLang="en-US" sz="4400" dirty="0" smtClean="0"/>
                <a:t>マイコン</a:t>
              </a:r>
              <a:r>
                <a:rPr lang="ja-JP" altLang="en-US" sz="4400" dirty="0"/>
                <a:t>へ電源供給</a:t>
              </a:r>
              <a:endParaRPr lang="en-US" altLang="ja-JP" sz="4400" dirty="0"/>
            </a:p>
            <a:p>
              <a:pPr marL="685800" indent="-685800">
                <a:buFont typeface="Wingdings" panose="05000000000000000000" pitchFamily="2" charset="2"/>
                <a:buChar char="ü"/>
              </a:pPr>
              <a:r>
                <a:rPr lang="ja-JP" altLang="en-US" sz="4800" dirty="0">
                  <a:solidFill>
                    <a:srgbClr val="00B0F0"/>
                  </a:solidFill>
                </a:rPr>
                <a:t>アーム</a:t>
              </a:r>
              <a:endParaRPr lang="en-US" altLang="ja-JP" sz="4800" dirty="0">
                <a:solidFill>
                  <a:srgbClr val="00B0F0"/>
                </a:solidFill>
              </a:endParaRPr>
            </a:p>
            <a:p>
              <a:r>
                <a:rPr lang="en-US" altLang="ja-JP" sz="4400" dirty="0" smtClean="0"/>
                <a:t>	</a:t>
              </a:r>
              <a:r>
                <a:rPr lang="ja-JP" altLang="en-US" sz="4400" dirty="0" smtClean="0"/>
                <a:t>アーム</a:t>
              </a:r>
              <a:r>
                <a:rPr lang="ja-JP" altLang="en-US" sz="4400" dirty="0"/>
                <a:t>とバケットの回転角を</a:t>
              </a:r>
              <a:r>
                <a:rPr lang="en-US" altLang="ja-JP" sz="4400" dirty="0"/>
                <a:t>1</a:t>
              </a:r>
              <a:r>
                <a:rPr lang="ja-JP" altLang="en-US" sz="4400" dirty="0" err="1"/>
                <a:t>つの</a:t>
              </a:r>
              <a:r>
                <a:rPr lang="ja-JP" altLang="en-US" sz="4400" dirty="0"/>
                <a:t>モータで制御</a:t>
              </a:r>
              <a:endParaRPr lang="en-US" altLang="ja-JP" sz="4400" dirty="0"/>
            </a:p>
            <a:p>
              <a:r>
                <a:rPr lang="en-US" altLang="ja-JP" sz="4400" dirty="0" smtClean="0"/>
                <a:t>	</a:t>
              </a:r>
              <a:r>
                <a:rPr lang="ja-JP" altLang="en-US" sz="4400" dirty="0" smtClean="0"/>
                <a:t>小さい</a:t>
              </a:r>
              <a:r>
                <a:rPr lang="ja-JP" altLang="en-US" sz="4400" dirty="0"/>
                <a:t>面積で大量の球の輸送を</a:t>
              </a:r>
              <a:r>
                <a:rPr lang="ja-JP" altLang="en-US" sz="4400" dirty="0" smtClean="0"/>
                <a:t>実現</a:t>
              </a:r>
              <a:r>
                <a:rPr lang="ja-JP" altLang="en-US" sz="4400" dirty="0"/>
                <a:t>し</a:t>
              </a:r>
              <a:r>
                <a:rPr lang="ja-JP" altLang="en-US" sz="4400" dirty="0" smtClean="0"/>
                <a:t>吐き出し</a:t>
              </a:r>
              <a:r>
                <a:rPr lang="ja-JP" altLang="en-US" sz="4400" dirty="0"/>
                <a:t>も</a:t>
              </a:r>
              <a:r>
                <a:rPr lang="ja-JP" altLang="en-US" sz="4400" dirty="0" smtClean="0"/>
                <a:t>容易</a:t>
              </a:r>
              <a:endParaRPr lang="en-US" altLang="ja-JP" sz="4400" dirty="0"/>
            </a:p>
            <a:p>
              <a:pPr marL="685800" indent="-685800">
                <a:buFont typeface="Wingdings" panose="05000000000000000000" pitchFamily="2" charset="2"/>
                <a:buChar char="ü"/>
              </a:pPr>
              <a:r>
                <a:rPr lang="ja-JP" altLang="en-US" sz="4800" dirty="0">
                  <a:solidFill>
                    <a:srgbClr val="00B0F0"/>
                  </a:solidFill>
                </a:rPr>
                <a:t>バケット</a:t>
              </a:r>
              <a:endParaRPr lang="en-US" altLang="ja-JP" sz="4800" dirty="0">
                <a:solidFill>
                  <a:srgbClr val="00B0F0"/>
                </a:solidFill>
              </a:endParaRPr>
            </a:p>
            <a:p>
              <a:r>
                <a:rPr lang="en-US" altLang="ja-JP" sz="4400" smtClean="0"/>
                <a:t>	</a:t>
              </a:r>
              <a:r>
                <a:rPr lang="ja-JP" altLang="en-US" sz="4400" smtClean="0"/>
                <a:t>様々な形状</a:t>
              </a:r>
              <a:r>
                <a:rPr lang="ja-JP" altLang="en-US" sz="4400" dirty="0"/>
                <a:t>や大きさのバケットを試作し検証</a:t>
              </a:r>
              <a:endParaRPr lang="en-US" altLang="ja-JP" sz="4400" dirty="0"/>
            </a:p>
            <a:p>
              <a:r>
                <a:rPr lang="en-US" altLang="ja-JP" sz="4400" dirty="0" smtClean="0"/>
                <a:t>	</a:t>
              </a:r>
              <a:r>
                <a:rPr lang="ja-JP" altLang="en-US" sz="4400" dirty="0" smtClean="0"/>
                <a:t>ライントレース</a:t>
              </a:r>
              <a:r>
                <a:rPr lang="ja-JP" altLang="en-US" sz="4400" dirty="0"/>
                <a:t>の精度の範囲内で確実に</a:t>
              </a:r>
              <a:r>
                <a:rPr lang="en-US" altLang="ja-JP" sz="4400" dirty="0"/>
                <a:t>9</a:t>
              </a:r>
              <a:r>
                <a:rPr lang="ja-JP" altLang="en-US" sz="4400" dirty="0"/>
                <a:t>個の球を</a:t>
              </a:r>
              <a:r>
                <a:rPr lang="ja-JP" altLang="en-US" sz="4400" dirty="0" smtClean="0"/>
                <a:t>積載可</a:t>
              </a:r>
              <a:endParaRPr lang="en-US" altLang="ja-JP" sz="4400" dirty="0"/>
            </a:p>
          </p:txBody>
        </p:sp>
        <p:grpSp>
          <p:nvGrpSpPr>
            <p:cNvPr id="46" name="グループ化 45"/>
            <p:cNvGrpSpPr/>
            <p:nvPr/>
          </p:nvGrpSpPr>
          <p:grpSpPr>
            <a:xfrm>
              <a:off x="15244238" y="9638820"/>
              <a:ext cx="13464611" cy="9375398"/>
              <a:chOff x="5897377" y="9775846"/>
              <a:chExt cx="13464611" cy="9375398"/>
            </a:xfrm>
          </p:grpSpPr>
          <p:pic>
            <p:nvPicPr>
              <p:cNvPr id="5" name="図 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97377" y="9775846"/>
                <a:ext cx="10058400" cy="7540397"/>
              </a:xfrm>
              <a:prstGeom prst="rect">
                <a:avLst/>
              </a:prstGeom>
              <a:ln w="76200">
                <a:solidFill>
                  <a:schemeClr val="tx1"/>
                </a:solidFill>
              </a:ln>
            </p:spPr>
          </p:pic>
          <p:cxnSp>
            <p:nvCxnSpPr>
              <p:cNvPr id="16" name="直線コネクタ 15"/>
              <p:cNvCxnSpPr/>
              <p:nvPr/>
            </p:nvCxnSpPr>
            <p:spPr>
              <a:xfrm flipV="1">
                <a:off x="13040533" y="10545559"/>
                <a:ext cx="3781168" cy="1285103"/>
              </a:xfrm>
              <a:prstGeom prst="line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線コネクタ 17"/>
              <p:cNvCxnSpPr/>
              <p:nvPr/>
            </p:nvCxnSpPr>
            <p:spPr>
              <a:xfrm flipV="1">
                <a:off x="11285874" y="12522640"/>
                <a:ext cx="5535827" cy="642551"/>
              </a:xfrm>
              <a:prstGeom prst="line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10346760" y="13857170"/>
                <a:ext cx="5985874" cy="1803751"/>
              </a:xfrm>
              <a:prstGeom prst="line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 flipH="1">
                <a:off x="7654620" y="16621252"/>
                <a:ext cx="1255466" cy="1560495"/>
              </a:xfrm>
              <a:prstGeom prst="line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テキスト ボックス 32"/>
              <p:cNvSpPr txBox="1"/>
              <p:nvPr/>
            </p:nvSpPr>
            <p:spPr>
              <a:xfrm>
                <a:off x="16821701" y="10222393"/>
                <a:ext cx="2051221" cy="646331"/>
              </a:xfrm>
              <a:prstGeom prst="rect">
                <a:avLst/>
              </a:prstGeom>
              <a:noFill/>
              <a:ln w="762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3600" dirty="0">
                    <a:latin typeface="+mn-ea"/>
                  </a:rPr>
                  <a:t>バケット</a:t>
                </a:r>
                <a:endParaRPr kumimoji="1" lang="ja-JP" altLang="en-US" sz="3600" dirty="0">
                  <a:latin typeface="+mn-ea"/>
                </a:endParaRPr>
              </a:p>
            </p:txBody>
          </p:sp>
          <p:sp>
            <p:nvSpPr>
              <p:cNvPr id="35" name="テキスト ボックス 34"/>
              <p:cNvSpPr txBox="1"/>
              <p:nvPr/>
            </p:nvSpPr>
            <p:spPr>
              <a:xfrm>
                <a:off x="16332634" y="15060757"/>
                <a:ext cx="3029354" cy="1200329"/>
              </a:xfrm>
              <a:prstGeom prst="rect">
                <a:avLst/>
              </a:prstGeom>
              <a:noFill/>
              <a:ln w="762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3600" dirty="0" smtClean="0">
                    <a:latin typeface="+mn-ea"/>
                  </a:rPr>
                  <a:t>アーム駆動用モータ</a:t>
                </a:r>
                <a:endParaRPr kumimoji="1" lang="ja-JP" altLang="en-US" sz="3600" dirty="0">
                  <a:latin typeface="+mn-ea"/>
                </a:endParaRPr>
              </a:p>
            </p:txBody>
          </p:sp>
          <p:sp>
            <p:nvSpPr>
              <p:cNvPr id="36" name="テキスト ボックス 35"/>
              <p:cNvSpPr txBox="1"/>
              <p:nvPr/>
            </p:nvSpPr>
            <p:spPr>
              <a:xfrm>
                <a:off x="16974101" y="12197584"/>
                <a:ext cx="1567358" cy="646331"/>
              </a:xfrm>
              <a:prstGeom prst="rect">
                <a:avLst/>
              </a:prstGeom>
              <a:noFill/>
              <a:ln w="762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3600" dirty="0" smtClean="0">
                    <a:latin typeface="+mn-ea"/>
                  </a:rPr>
                  <a:t>アーム</a:t>
                </a:r>
                <a:endParaRPr kumimoji="1" lang="ja-JP" altLang="en-US" sz="3600" dirty="0">
                  <a:latin typeface="+mn-ea"/>
                </a:endParaRPr>
              </a:p>
            </p:txBody>
          </p:sp>
          <p:sp>
            <p:nvSpPr>
              <p:cNvPr id="37" name="テキスト ボックス 36"/>
              <p:cNvSpPr txBox="1"/>
              <p:nvPr/>
            </p:nvSpPr>
            <p:spPr>
              <a:xfrm>
                <a:off x="6637993" y="18504913"/>
                <a:ext cx="1567358" cy="646331"/>
              </a:xfrm>
              <a:prstGeom prst="rect">
                <a:avLst/>
              </a:prstGeom>
              <a:noFill/>
              <a:ln w="762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3600" dirty="0">
                    <a:latin typeface="+mn-ea"/>
                  </a:rPr>
                  <a:t>補助輪</a:t>
                </a:r>
                <a:endParaRPr kumimoji="1" lang="ja-JP" altLang="en-US" sz="3600" dirty="0">
                  <a:latin typeface="+mn-ea"/>
                </a:endParaRPr>
              </a:p>
            </p:txBody>
          </p:sp>
        </p:grpSp>
      </p:grpSp>
      <p:sp>
        <p:nvSpPr>
          <p:cNvPr id="4" name="フローチャート: データ 3"/>
          <p:cNvSpPr/>
          <p:nvPr/>
        </p:nvSpPr>
        <p:spPr>
          <a:xfrm>
            <a:off x="83349" y="7489271"/>
            <a:ext cx="5652433" cy="1761960"/>
          </a:xfrm>
          <a:prstGeom prst="flowChartInputOutput">
            <a:avLst/>
          </a:prstGeom>
          <a:solidFill>
            <a:schemeClr val="bg1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10311" y="7975422"/>
            <a:ext cx="45343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 smtClean="0">
                <a:solidFill>
                  <a:srgbClr val="00B0F0"/>
                </a:solidFill>
              </a:rPr>
              <a:t>マシン紹介</a:t>
            </a:r>
            <a:endParaRPr kumimoji="1" lang="ja-JP" altLang="en-US" sz="6000" dirty="0">
              <a:solidFill>
                <a:srgbClr val="00B0F0"/>
              </a:solidFill>
            </a:endParaRPr>
          </a:p>
        </p:txBody>
      </p:sp>
      <p:sp>
        <p:nvSpPr>
          <p:cNvPr id="23" name="フローチャート: データ 22"/>
          <p:cNvSpPr/>
          <p:nvPr/>
        </p:nvSpPr>
        <p:spPr>
          <a:xfrm>
            <a:off x="15166313" y="21802895"/>
            <a:ext cx="4197705" cy="1408059"/>
          </a:xfrm>
          <a:prstGeom prst="flowChartInputOutput">
            <a:avLst/>
          </a:prstGeom>
          <a:solidFill>
            <a:schemeClr val="bg1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6341879" y="22025573"/>
            <a:ext cx="20822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 smtClean="0">
                <a:solidFill>
                  <a:srgbClr val="00B0F0"/>
                </a:solidFill>
              </a:rPr>
              <a:t>戦略</a:t>
            </a:r>
            <a:endParaRPr kumimoji="1" lang="ja-JP" altLang="en-US" sz="6000" dirty="0">
              <a:solidFill>
                <a:srgbClr val="00B0F0"/>
              </a:solidFill>
            </a:endParaRPr>
          </a:p>
        </p:txBody>
      </p:sp>
      <p:sp>
        <p:nvSpPr>
          <p:cNvPr id="24" name="フローチャート: データ 23"/>
          <p:cNvSpPr/>
          <p:nvPr/>
        </p:nvSpPr>
        <p:spPr>
          <a:xfrm>
            <a:off x="15271861" y="25498059"/>
            <a:ext cx="5238272" cy="1761960"/>
          </a:xfrm>
          <a:prstGeom prst="flowChartInputOutput">
            <a:avLst/>
          </a:prstGeom>
          <a:solidFill>
            <a:schemeClr val="bg1"/>
          </a:solidFill>
          <a:ln w="76200">
            <a:solidFill>
              <a:srgbClr val="E20E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6217368" y="25967419"/>
            <a:ext cx="34082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 smtClean="0">
                <a:solidFill>
                  <a:srgbClr val="E20EDD"/>
                </a:solidFill>
              </a:rPr>
              <a:t>試合結果</a:t>
            </a:r>
            <a:endParaRPr kumimoji="1" lang="ja-JP" altLang="en-US" sz="6000" dirty="0">
              <a:solidFill>
                <a:srgbClr val="E20EDD"/>
              </a:solidFill>
            </a:endParaRPr>
          </a:p>
        </p:txBody>
      </p:sp>
      <p:sp>
        <p:nvSpPr>
          <p:cNvPr id="26" name="フローチャート: データ 25"/>
          <p:cNvSpPr/>
          <p:nvPr/>
        </p:nvSpPr>
        <p:spPr>
          <a:xfrm>
            <a:off x="351250" y="21556366"/>
            <a:ext cx="5652433" cy="1761960"/>
          </a:xfrm>
          <a:prstGeom prst="flowChartInputOutput">
            <a:avLst/>
          </a:prstGeom>
          <a:solidFill>
            <a:schemeClr val="bg1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30320" y="22028439"/>
            <a:ext cx="44057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 smtClean="0">
                <a:solidFill>
                  <a:srgbClr val="00B0F0"/>
                </a:solidFill>
              </a:rPr>
              <a:t>プログラム</a:t>
            </a:r>
            <a:endParaRPr kumimoji="1" lang="ja-JP" altLang="en-US" sz="6000" dirty="0">
              <a:solidFill>
                <a:srgbClr val="00B0F0"/>
              </a:solidFill>
            </a:endParaRPr>
          </a:p>
        </p:txBody>
      </p:sp>
      <p:cxnSp>
        <p:nvCxnSpPr>
          <p:cNvPr id="29" name="直線コネクタ 28"/>
          <p:cNvCxnSpPr/>
          <p:nvPr/>
        </p:nvCxnSpPr>
        <p:spPr>
          <a:xfrm>
            <a:off x="18302703" y="16765549"/>
            <a:ext cx="6354566" cy="184053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21383226" y="14910630"/>
            <a:ext cx="3274043" cy="334871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24973240" y="17919045"/>
            <a:ext cx="3891625" cy="1200329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 smtClean="0">
                <a:latin typeface="+mn-ea"/>
              </a:rPr>
              <a:t>フォトリフレクタ</a:t>
            </a:r>
            <a:endParaRPr lang="en-US" altLang="ja-JP" sz="3600" dirty="0" smtClean="0">
              <a:latin typeface="+mn-ea"/>
            </a:endParaRPr>
          </a:p>
          <a:p>
            <a:pPr algn="ctr"/>
            <a:r>
              <a:rPr lang="ja-JP" altLang="en-US" sz="3600" dirty="0">
                <a:latin typeface="+mn-ea"/>
              </a:rPr>
              <a:t>回路</a:t>
            </a:r>
            <a:endParaRPr kumimoji="1" lang="ja-JP" altLang="en-US" sz="3600" dirty="0">
              <a:latin typeface="+mn-ea"/>
            </a:endParaRPr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167" y="28218815"/>
            <a:ext cx="3630771" cy="6758003"/>
          </a:xfrm>
          <a:prstGeom prst="rect">
            <a:avLst/>
          </a:prstGeom>
        </p:spPr>
      </p:pic>
      <p:sp>
        <p:nvSpPr>
          <p:cNvPr id="39" name="フローチャート: データ 38"/>
          <p:cNvSpPr/>
          <p:nvPr/>
        </p:nvSpPr>
        <p:spPr>
          <a:xfrm>
            <a:off x="15250802" y="34001749"/>
            <a:ext cx="5652433" cy="1761960"/>
          </a:xfrm>
          <a:prstGeom prst="flowChartInputOutput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6735345" y="34468987"/>
            <a:ext cx="26286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solidFill>
                  <a:srgbClr val="0070C0"/>
                </a:solidFill>
              </a:rPr>
              <a:t>反省点</a:t>
            </a:r>
            <a:endParaRPr kumimoji="1" lang="ja-JP" altLang="en-US" sz="6000" dirty="0">
              <a:solidFill>
                <a:srgbClr val="0070C0"/>
              </a:solidFill>
            </a:endParaRPr>
          </a:p>
        </p:txBody>
      </p:sp>
      <p:sp>
        <p:nvSpPr>
          <p:cNvPr id="19" name="対角する 2 つの角を切り取った四角形 18"/>
          <p:cNvSpPr/>
          <p:nvPr/>
        </p:nvSpPr>
        <p:spPr>
          <a:xfrm>
            <a:off x="1337482" y="36034236"/>
            <a:ext cx="13572798" cy="6144172"/>
          </a:xfrm>
          <a:prstGeom prst="snip2Diag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206" y="36277074"/>
            <a:ext cx="5577840" cy="3688080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290" y="36222796"/>
            <a:ext cx="6149340" cy="3688080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4177623" y="40423876"/>
            <a:ext cx="1022731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 smtClean="0"/>
              <a:t>4</a:t>
            </a:r>
            <a:r>
              <a:rPr kumimoji="1" lang="ja-JP" altLang="en-US" sz="4400" dirty="0" smtClean="0"/>
              <a:t>節のリンク機構により、モータの</a:t>
            </a:r>
            <a:r>
              <a:rPr kumimoji="1" lang="en-US" altLang="ja-JP" sz="4400" dirty="0" smtClean="0"/>
              <a:t>1</a:t>
            </a:r>
            <a:r>
              <a:rPr kumimoji="1" lang="ja-JP" altLang="en-US" sz="4400" dirty="0" smtClean="0"/>
              <a:t>回転を必要な角度に制限した</a:t>
            </a:r>
            <a:r>
              <a:rPr kumimoji="1" lang="en-US" altLang="ja-JP" sz="4400" dirty="0" smtClean="0"/>
              <a:t>.</a:t>
            </a:r>
            <a:endParaRPr kumimoji="1" lang="ja-JP" altLang="en-US" sz="4400" dirty="0"/>
          </a:p>
        </p:txBody>
      </p:sp>
      <p:sp>
        <p:nvSpPr>
          <p:cNvPr id="28" name="右矢印 27"/>
          <p:cNvSpPr/>
          <p:nvPr/>
        </p:nvSpPr>
        <p:spPr>
          <a:xfrm>
            <a:off x="2560320" y="40745321"/>
            <a:ext cx="1249680" cy="829399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283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5516</TotalTime>
  <Words>242</Words>
  <Application>Microsoft Office PowerPoint</Application>
  <PresentationFormat>ユーザー設定</PresentationFormat>
  <Paragraphs>62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Wingdings</vt:lpstr>
      <vt:lpstr>ホワイト</vt:lpstr>
      <vt:lpstr>2017年度　創造設計第二  　　　　　　　第7班　ポスターセッション  　　　　　　　　　　　　　　　　　　櫻井 元貴(班長)　山本 大起(会計) 　　　　　　　　　　　　　　　　　　横尾 賢治(PM)　　西角 哲(記録)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創造設計第二　ポスターセッション　7班</dc:title>
  <dc:creator>山本大起</dc:creator>
  <cp:lastModifiedBy>西角哲</cp:lastModifiedBy>
  <cp:revision>45</cp:revision>
  <dcterms:created xsi:type="dcterms:W3CDTF">2018-01-15T04:54:05Z</dcterms:created>
  <dcterms:modified xsi:type="dcterms:W3CDTF">2018-01-25T13:26:45Z</dcterms:modified>
</cp:coreProperties>
</file>